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86" r:id="rId2"/>
    <p:sldId id="288" r:id="rId3"/>
    <p:sldId id="282" r:id="rId4"/>
    <p:sldId id="273" r:id="rId5"/>
    <p:sldId id="274" r:id="rId6"/>
    <p:sldId id="285" r:id="rId7"/>
    <p:sldId id="257" r:id="rId8"/>
    <p:sldId id="262" r:id="rId9"/>
    <p:sldId id="259" r:id="rId10"/>
    <p:sldId id="260" r:id="rId11"/>
    <p:sldId id="258" r:id="rId12"/>
    <p:sldId id="283" r:id="rId13"/>
    <p:sldId id="284" r:id="rId14"/>
    <p:sldId id="276" r:id="rId15"/>
    <p:sldId id="261" r:id="rId16"/>
    <p:sldId id="264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43" autoAdjust="0"/>
  </p:normalViewPr>
  <p:slideViewPr>
    <p:cSldViewPr>
      <p:cViewPr>
        <p:scale>
          <a:sx n="70" d="100"/>
          <a:sy n="70" d="100"/>
        </p:scale>
        <p:origin x="-1814" y="-3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41.emf"/><Relationship Id="rId1" Type="http://schemas.openxmlformats.org/officeDocument/2006/relationships/image" Target="../media/image43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34.emf"/><Relationship Id="rId1" Type="http://schemas.openxmlformats.org/officeDocument/2006/relationships/image" Target="../media/image4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Relationship Id="rId4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image" Target="../media/image34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59D78-D2F5-4F19-BAD6-6F42453B4944}" type="datetimeFigureOut">
              <a:rPr lang="ru-RU"/>
              <a:pPr>
                <a:defRPr/>
              </a:pPr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028F0-4C70-4025-9891-39AAB79C25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14600-5F35-4A42-AB78-665CD91CB095}" type="datetimeFigureOut">
              <a:rPr lang="ru-RU"/>
              <a:pPr>
                <a:defRPr/>
              </a:pPr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F3166-D3BF-433F-9CC6-506A23A810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D3895-661B-482E-A529-213BB959BB4C}" type="datetimeFigureOut">
              <a:rPr lang="ru-RU"/>
              <a:pPr>
                <a:defRPr/>
              </a:pPr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72FFA-76CB-4504-BD6D-66A101B85E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C46DA-4D21-4E63-AA79-C64E96F4F5EB}" type="datetimeFigureOut">
              <a:rPr lang="ru-RU"/>
              <a:pPr>
                <a:defRPr/>
              </a:pPr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D46A2-B8D3-4F75-ACEF-AA4F04CFD8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93CE6-A544-4A71-AC7A-5422BC9AAE9F}" type="datetimeFigureOut">
              <a:rPr lang="ru-RU"/>
              <a:pPr>
                <a:defRPr/>
              </a:pPr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F22E1-4BC6-4D12-BB44-30CDDB4636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1DBE5-4097-4F4E-8A9F-E94BC642D3EB}" type="datetimeFigureOut">
              <a:rPr lang="ru-RU"/>
              <a:pPr>
                <a:defRPr/>
              </a:pPr>
              <a:t>28.09.2023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32C62-34FC-4065-83D8-8315B2C209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27B2A-2EB4-4039-8EA5-68D38CAB4978}" type="datetimeFigureOut">
              <a:rPr lang="ru-RU"/>
              <a:pPr>
                <a:defRPr/>
              </a:pPr>
              <a:t>28.09.2023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A704D-80D9-4387-968E-D8D913154C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4C3FA-0F66-49C1-863D-C45A8F76719F}" type="datetimeFigureOut">
              <a:rPr lang="ru-RU"/>
              <a:pPr>
                <a:defRPr/>
              </a:pPr>
              <a:t>28.09.2023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3992A-5A8A-47CC-AF5B-8638889855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23C3E-5FE0-4B54-BE55-87DCF667A271}" type="datetimeFigureOut">
              <a:rPr lang="ru-RU"/>
              <a:pPr>
                <a:defRPr/>
              </a:pPr>
              <a:t>28.09.2023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7FDDC-6EA7-4509-AF77-F67D08632A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087D8-AB76-4E2B-8E3C-ED5354A9798D}" type="datetimeFigureOut">
              <a:rPr lang="ru-RU"/>
              <a:pPr>
                <a:defRPr/>
              </a:pPr>
              <a:t>28.09.2023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B6BEF-645C-451C-B805-F4A9393F06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410BE-A9E6-40D3-BC69-5751CB57E8CE}" type="datetimeFigureOut">
              <a:rPr lang="ru-RU"/>
              <a:pPr>
                <a:defRPr/>
              </a:pPr>
              <a:t>28.09.2023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E3175-C237-47FF-868E-4F86DB331F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60000"/>
                <a:lumOff val="40000"/>
                <a:alpha val="88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BBF3A7-5908-49B0-8794-F08F7DF6FEC7}" type="datetimeFigureOut">
              <a:rPr lang="ru-RU"/>
              <a:pPr>
                <a:defRPr/>
              </a:pPr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E3BF81-EF14-48FF-875E-FCC0D989BD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22.bin"/><Relationship Id="rId10" Type="http://schemas.openxmlformats.org/officeDocument/2006/relationships/oleObject" Target="../embeddings/oleObject25.bin"/><Relationship Id="rId4" Type="http://schemas.openxmlformats.org/officeDocument/2006/relationships/image" Target="../media/image29.emf"/><Relationship Id="rId9" Type="http://schemas.openxmlformats.org/officeDocument/2006/relationships/image" Target="../media/image3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26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38.emf"/><Relationship Id="rId3" Type="http://schemas.openxmlformats.org/officeDocument/2006/relationships/oleObject" Target="../embeddings/oleObject27.bin"/><Relationship Id="rId7" Type="http://schemas.openxmlformats.org/officeDocument/2006/relationships/image" Target="../media/image35.emf"/><Relationship Id="rId12" Type="http://schemas.openxmlformats.org/officeDocument/2006/relationships/oleObject" Target="../embeddings/oleObject3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37.emf"/><Relationship Id="rId5" Type="http://schemas.openxmlformats.org/officeDocument/2006/relationships/image" Target="../media/image39.jpeg"/><Relationship Id="rId10" Type="http://schemas.openxmlformats.org/officeDocument/2006/relationships/oleObject" Target="../embeddings/oleObject30.bin"/><Relationship Id="rId4" Type="http://schemas.openxmlformats.org/officeDocument/2006/relationships/image" Target="../media/image34.emf"/><Relationship Id="rId9" Type="http://schemas.openxmlformats.org/officeDocument/2006/relationships/image" Target="../media/image36.emf"/><Relationship Id="rId1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2.jpeg"/><Relationship Id="rId4" Type="http://schemas.openxmlformats.org/officeDocument/2006/relationships/image" Target="../media/image41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1.e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4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7" Type="http://schemas.openxmlformats.org/officeDocument/2006/relationships/image" Target="../media/image46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5.e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44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4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2.jpeg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4.png"/><Relationship Id="rId10" Type="http://schemas.openxmlformats.org/officeDocument/2006/relationships/image" Target="../media/image15.jpeg"/><Relationship Id="rId4" Type="http://schemas.openxmlformats.org/officeDocument/2006/relationships/image" Target="../media/image13.jpeg"/><Relationship Id="rId9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21.emf"/><Relationship Id="rId4" Type="http://schemas.openxmlformats.org/officeDocument/2006/relationships/image" Target="../media/image18.emf"/><Relationship Id="rId9" Type="http://schemas.openxmlformats.org/officeDocument/2006/relationships/oleObject" Target="../embeddings/oleObject10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25.emf"/><Relationship Id="rId3" Type="http://schemas.openxmlformats.org/officeDocument/2006/relationships/oleObject" Target="../embeddings/oleObject11.bin"/><Relationship Id="rId7" Type="http://schemas.openxmlformats.org/officeDocument/2006/relationships/image" Target="../media/image23.emf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24.emf"/><Relationship Id="rId5" Type="http://schemas.openxmlformats.org/officeDocument/2006/relationships/oleObject" Target="../embeddings/oleObject12.bin"/><Relationship Id="rId10" Type="http://schemas.openxmlformats.org/officeDocument/2006/relationships/oleObject" Target="../embeddings/oleObject15.bin"/><Relationship Id="rId4" Type="http://schemas.openxmlformats.org/officeDocument/2006/relationships/image" Target="../media/image22.emf"/><Relationship Id="rId9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6.emf"/><Relationship Id="rId9" Type="http://schemas.openxmlformats.org/officeDocument/2006/relationships/image" Target="../media/image2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923" y="188640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Терроризмге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қарсы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іс-қимыл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жүргзіліген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түсіндірме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жұмыстары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09"/>
          <a:stretch/>
        </p:blipFill>
        <p:spPr>
          <a:xfrm>
            <a:off x="4355976" y="3986404"/>
            <a:ext cx="4248471" cy="2636354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15" r="17913"/>
          <a:stretch/>
        </p:blipFill>
        <p:spPr>
          <a:xfrm>
            <a:off x="179513" y="1340768"/>
            <a:ext cx="4392488" cy="25922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870" y="1340768"/>
            <a:ext cx="3903577" cy="25922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3986404"/>
            <a:ext cx="3960439" cy="257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634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59"/>
          <p:cNvGraphicFramePr>
            <a:graphicFrameLocks noChangeAspect="1"/>
          </p:cNvGraphicFramePr>
          <p:nvPr/>
        </p:nvGraphicFramePr>
        <p:xfrm>
          <a:off x="4572000" y="214313"/>
          <a:ext cx="4341813" cy="335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CorelDRAW CMX" r:id="rId3" imgW="2682720" imgH="2073240" progId="">
                  <p:embed/>
                </p:oleObj>
              </mc:Choice>
              <mc:Fallback>
                <p:oleObj name="CorelDRAW CMX" r:id="rId3" imgW="2682720" imgH="2073240" progId="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14313"/>
                        <a:ext cx="4341813" cy="335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5" name="TextBox 1"/>
          <p:cNvSpPr txBox="1">
            <a:spLocks noChangeArrowheads="1"/>
          </p:cNvSpPr>
          <p:nvPr/>
        </p:nvSpPr>
        <p:spPr bwMode="auto">
          <a:xfrm>
            <a:off x="571500" y="2071688"/>
            <a:ext cx="3643313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терезеге, есікке жақындамаңыз, алдында тұрмаңыз</a:t>
            </a:r>
          </a:p>
          <a:p>
            <a:endParaRPr lang="ru-RU" sz="9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атыс дыбысы естілген көшеге қарайтын бөлмеге кірмеңіз</a:t>
            </a:r>
          </a:p>
          <a:p>
            <a:endParaRPr lang="ru-RU" sz="9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102</a:t>
            </a:r>
            <a:r>
              <a:rPr lang="ru-RU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» телефонына полицияға хабарлаңыз</a:t>
            </a:r>
          </a:p>
          <a:p>
            <a:endParaRPr lang="ru-RU" sz="9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бөтен адамдарға есік ашпаңыз</a:t>
            </a:r>
          </a:p>
          <a:p>
            <a:endParaRPr lang="ru-RU" sz="9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көшеге шықпаңыз</a:t>
            </a:r>
            <a:endParaRPr lang="ru-RU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171" name="Object 60"/>
          <p:cNvGraphicFramePr>
            <a:graphicFrameLocks noChangeAspect="1"/>
          </p:cNvGraphicFramePr>
          <p:nvPr/>
        </p:nvGraphicFramePr>
        <p:xfrm>
          <a:off x="3929063" y="1474788"/>
          <a:ext cx="1785937" cy="202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CorelDRAW" r:id="rId5" imgW="4203360" imgH="4765680" progId="">
                  <p:embed/>
                </p:oleObj>
              </mc:Choice>
              <mc:Fallback>
                <p:oleObj name="CorelDRAW" r:id="rId5" imgW="4203360" imgH="4765680" progId="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63" y="1474788"/>
                        <a:ext cx="1785937" cy="202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61"/>
          <p:cNvGraphicFramePr>
            <a:graphicFrameLocks noChangeAspect="1"/>
          </p:cNvGraphicFramePr>
          <p:nvPr/>
        </p:nvGraphicFramePr>
        <p:xfrm>
          <a:off x="5072063" y="2714625"/>
          <a:ext cx="1785937" cy="202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7" name="CorelDRAW" r:id="rId7" imgW="4203360" imgH="4765680" progId="">
                  <p:embed/>
                </p:oleObj>
              </mc:Choice>
              <mc:Fallback>
                <p:oleObj name="CorelDRAW" r:id="rId7" imgW="4203360" imgH="4765680" progId="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2063" y="2714625"/>
                        <a:ext cx="1785937" cy="202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62"/>
          <p:cNvGraphicFramePr>
            <a:graphicFrameLocks noChangeAspect="1"/>
          </p:cNvGraphicFramePr>
          <p:nvPr/>
        </p:nvGraphicFramePr>
        <p:xfrm>
          <a:off x="3643313" y="4857750"/>
          <a:ext cx="3786187" cy="174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name="CorelDRAW" r:id="rId8" imgW="7212600" imgH="3332160" progId="">
                  <p:embed/>
                </p:oleObj>
              </mc:Choice>
              <mc:Fallback>
                <p:oleObj name="CorelDRAW" r:id="rId8" imgW="7212600" imgH="3332160" progId="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13" y="4857750"/>
                        <a:ext cx="3786187" cy="174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Прямая соединительная линия 17"/>
          <p:cNvCxnSpPr/>
          <p:nvPr/>
        </p:nvCxnSpPr>
        <p:spPr>
          <a:xfrm rot="5400000" flipH="1" flipV="1">
            <a:off x="7215188" y="500063"/>
            <a:ext cx="1214437" cy="928687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6200000" flipH="1">
            <a:off x="7250907" y="607218"/>
            <a:ext cx="1143000" cy="78581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14282" y="214290"/>
            <a:ext cx="4429156" cy="156966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ЕГЕР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kk-KZ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атыс</a:t>
            </a:r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қарудың дыбысын</a:t>
            </a:r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естісеңіз</a:t>
            </a:r>
            <a:endParaRPr lang="ru-RU" sz="4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357158" y="221455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357158" y="321468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435769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514351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585789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7174" name="Object 63"/>
          <p:cNvGraphicFramePr>
            <a:graphicFrameLocks noChangeAspect="1"/>
          </p:cNvGraphicFramePr>
          <p:nvPr/>
        </p:nvGraphicFramePr>
        <p:xfrm>
          <a:off x="7143750" y="3143250"/>
          <a:ext cx="1785938" cy="202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" name="CorelDRAW" r:id="rId10" imgW="4203360" imgH="4765680" progId="">
                  <p:embed/>
                </p:oleObj>
              </mc:Choice>
              <mc:Fallback>
                <p:oleObj name="CorelDRAW" r:id="rId10" imgW="4203360" imgH="4765680" progId="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0" y="3143250"/>
                        <a:ext cx="1785938" cy="202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ятно 1 6"/>
          <p:cNvSpPr/>
          <p:nvPr/>
        </p:nvSpPr>
        <p:spPr>
          <a:xfrm>
            <a:off x="7429520" y="5214950"/>
            <a:ext cx="1428760" cy="1143008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Рамка 1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1"/>
          <p:cNvSpPr txBox="1">
            <a:spLocks noChangeArrowheads="1"/>
          </p:cNvSpPr>
          <p:nvPr/>
        </p:nvSpPr>
        <p:spPr bwMode="auto">
          <a:xfrm>
            <a:off x="571500" y="2071688"/>
            <a:ext cx="3929063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дереу еденге жатыңыз, басыңызды бүркеңіз</a:t>
            </a:r>
            <a:endParaRPr lang="ru-RU" sz="2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9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терезелерден, шкафтар мен сөрелерден аулақ болыңыз</a:t>
            </a:r>
            <a:endParaRPr lang="ru-RU" sz="2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9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жүгірмеңіз, лифтіні </a:t>
            </a:r>
          </a:p>
          <a:p>
            <a:r>
              <a:rPr lang="ru-RU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пайдаланбаңыз</a:t>
            </a:r>
          </a:p>
          <a:p>
            <a:endParaRPr lang="ru-RU" sz="9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әйнекпен қапталған қабырғадан аулақ болыңыз</a:t>
            </a:r>
          </a:p>
          <a:p>
            <a:endParaRPr lang="ru-RU" sz="9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есік ойығына, көтергіш қабырғаға </a:t>
            </a:r>
          </a:p>
          <a:p>
            <a:r>
              <a:rPr lang="kk-KZ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жақын болыңыз</a:t>
            </a:r>
            <a:endParaRPr lang="ru-RU" sz="2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2" descr="C:\Documents and Settings\Администратор\Рабочий стол\1_files\slide0001-2.jpg"/>
          <p:cNvPicPr>
            <a:picLocks noChangeAspect="1" noChangeArrowheads="1"/>
          </p:cNvPicPr>
          <p:nvPr/>
        </p:nvPicPr>
        <p:blipFill>
          <a:blip r:embed="rId3">
            <a:lum bright="-10000" contrast="40000"/>
          </a:blip>
          <a:srcRect/>
          <a:stretch>
            <a:fillRect/>
          </a:stretch>
        </p:blipFill>
        <p:spPr bwMode="auto">
          <a:xfrm>
            <a:off x="6030913" y="4929188"/>
            <a:ext cx="28575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Блок-схема: узел 8"/>
          <p:cNvSpPr/>
          <p:nvPr/>
        </p:nvSpPr>
        <p:spPr>
          <a:xfrm>
            <a:off x="357158" y="221455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357158" y="378619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357158" y="450057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357158" y="528638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8194" name="Object 13"/>
          <p:cNvGraphicFramePr>
            <a:graphicFrameLocks noChangeAspect="1"/>
          </p:cNvGraphicFramePr>
          <p:nvPr/>
        </p:nvGraphicFramePr>
        <p:xfrm>
          <a:off x="4214813" y="928688"/>
          <a:ext cx="4772025" cy="470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CorelDRAW" r:id="rId4" imgW="1328400" imgH="1311120" progId="">
                  <p:embed/>
                </p:oleObj>
              </mc:Choice>
              <mc:Fallback>
                <p:oleObj name="CorelDRAW" r:id="rId4" imgW="1328400" imgH="1311120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813" y="928688"/>
                        <a:ext cx="4772025" cy="4706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214810" y="0"/>
            <a:ext cx="554752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17" name="Пятно 1 16"/>
          <p:cNvSpPr/>
          <p:nvPr/>
        </p:nvSpPr>
        <p:spPr>
          <a:xfrm>
            <a:off x="4500562" y="4857760"/>
            <a:ext cx="2000264" cy="1857388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357158" y="300037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Рамка 1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5720" y="285728"/>
            <a:ext cx="4286280" cy="126188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ЕГЕР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ҒИМАРАТТА ТЕРРОРИЗМ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АКТІСІ ОРЫН АЛСА</a:t>
            </a:r>
            <a:endParaRPr lang="ru-RU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TextBox 1"/>
          <p:cNvSpPr txBox="1">
            <a:spLocks noChangeArrowheads="1"/>
          </p:cNvSpPr>
          <p:nvPr/>
        </p:nvSpPr>
        <p:spPr bwMode="auto">
          <a:xfrm>
            <a:off x="571500" y="1643063"/>
            <a:ext cx="3929063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шұғыл эвакуацияға дайындалыңыз</a:t>
            </a:r>
          </a:p>
          <a:p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сөмкеге құжаттарды, ақшаны, аздап азық-түлік салыңыз</a:t>
            </a:r>
          </a:p>
          <a:p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дәрі-дәрмектер жиынтығын дайындап қойыңыз</a:t>
            </a:r>
          </a:p>
          <a:p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балконнан жаңғыш және оңай тұтанғыш заттарды алып тастаңыз</a:t>
            </a:r>
          </a:p>
          <a:p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радио мен теледидарды қосып қойыңыз</a:t>
            </a:r>
          </a:p>
          <a:p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адамдар көп жиналған жерлерге бармаңыз</a:t>
            </a:r>
          </a:p>
          <a:p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жедел қызметтердің және қажет телефон номерлерін жаныңызда ұстаңыз</a:t>
            </a:r>
            <a:endParaRPr lang="ru-RU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357158" y="178592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357158" y="292893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357158" y="350043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357158" y="421481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0"/>
            <a:ext cx="554752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18" name="Блок-схема: узел 17"/>
          <p:cNvSpPr/>
          <p:nvPr/>
        </p:nvSpPr>
        <p:spPr>
          <a:xfrm>
            <a:off x="357158" y="221455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Рамка 1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5720" y="285728"/>
            <a:ext cx="4286280" cy="126188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ЕГЕР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ТЕРРОРИЗМ АКТІСІ ТУРАЛЫ ХАБАРЛАМА КЕЛІП ТҮССЕ</a:t>
            </a:r>
            <a:endParaRPr lang="ru-RU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лок-схема: узел 13"/>
          <p:cNvSpPr/>
          <p:nvPr/>
        </p:nvSpPr>
        <p:spPr>
          <a:xfrm>
            <a:off x="357158" y="492919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357158" y="564357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9218" name="Object 53"/>
          <p:cNvGraphicFramePr>
            <a:graphicFrameLocks noChangeAspect="1"/>
          </p:cNvGraphicFramePr>
          <p:nvPr/>
        </p:nvGraphicFramePr>
        <p:xfrm>
          <a:off x="6929438" y="4286250"/>
          <a:ext cx="2022475" cy="235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" name="CorelDRAW CMX" r:id="rId3" imgW="2358360" imgH="2750760" progId="">
                  <p:embed/>
                </p:oleObj>
              </mc:Choice>
              <mc:Fallback>
                <p:oleObj name="CorelDRAW CMX" r:id="rId3" imgW="2358360" imgH="2750760" progId="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9438" y="4286250"/>
                        <a:ext cx="2022475" cy="235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Рисунок 20" descr="slide0001-3.jpg"/>
          <p:cNvPicPr>
            <a:picLocks noChangeAspect="1"/>
          </p:cNvPicPr>
          <p:nvPr/>
        </p:nvPicPr>
        <p:blipFill>
          <a:blip r:embed="rId5" cstate="screen">
            <a:lum bright="-20000" contrast="40000"/>
            <a:extLst/>
          </a:blip>
          <a:srcRect b="-5780"/>
          <a:stretch>
            <a:fillRect/>
          </a:stretch>
        </p:blipFill>
        <p:spPr>
          <a:xfrm>
            <a:off x="7358082" y="1428736"/>
            <a:ext cx="1643074" cy="1928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9219" name="Object 65"/>
          <p:cNvGraphicFramePr>
            <a:graphicFrameLocks noChangeAspect="1"/>
          </p:cNvGraphicFramePr>
          <p:nvPr/>
        </p:nvGraphicFramePr>
        <p:xfrm>
          <a:off x="4857750" y="4143375"/>
          <a:ext cx="2085975" cy="251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4" name="CorelDRAW CMX" r:id="rId6" imgW="3556080" imgH="4291920" progId="">
                  <p:embed/>
                </p:oleObj>
              </mc:Choice>
              <mc:Fallback>
                <p:oleObj name="CorelDRAW CMX" r:id="rId6" imgW="3556080" imgH="4291920" progId="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0" y="4143375"/>
                        <a:ext cx="2085975" cy="251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66"/>
          <p:cNvGraphicFramePr>
            <a:graphicFrameLocks noChangeAspect="1"/>
          </p:cNvGraphicFramePr>
          <p:nvPr/>
        </p:nvGraphicFramePr>
        <p:xfrm>
          <a:off x="5214938" y="2857500"/>
          <a:ext cx="2357437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" name="CorelDRAW CMX" r:id="rId8" imgW="4599360" imgH="2135880" progId="">
                  <p:embed/>
                </p:oleObj>
              </mc:Choice>
              <mc:Fallback>
                <p:oleObj name="CorelDRAW CMX" r:id="rId8" imgW="4599360" imgH="2135880" progId="">
                  <p:embed/>
                  <p:pic>
                    <p:nvPicPr>
                      <p:cNvPr id="0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938" y="2857500"/>
                        <a:ext cx="2357437" cy="109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67"/>
          <p:cNvGraphicFramePr>
            <a:graphicFrameLocks noChangeAspect="1"/>
          </p:cNvGraphicFramePr>
          <p:nvPr/>
        </p:nvGraphicFramePr>
        <p:xfrm>
          <a:off x="7858125" y="3214688"/>
          <a:ext cx="814388" cy="127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6" name="CorelDRAW CMX" r:id="rId10" imgW="2929680" imgH="4599360" progId="">
                  <p:embed/>
                </p:oleObj>
              </mc:Choice>
              <mc:Fallback>
                <p:oleObj name="CorelDRAW CMX" r:id="rId10" imgW="2929680" imgH="4599360" progId="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25" y="3214688"/>
                        <a:ext cx="814388" cy="127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8"/>
          <p:cNvGraphicFramePr>
            <a:graphicFrameLocks noChangeAspect="1"/>
          </p:cNvGraphicFramePr>
          <p:nvPr/>
        </p:nvGraphicFramePr>
        <p:xfrm>
          <a:off x="6786563" y="3643313"/>
          <a:ext cx="928687" cy="1084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7" name="CorelDRAW CMX" r:id="rId12" imgW="2280240" imgH="2662920" progId="">
                  <p:embed/>
                </p:oleObj>
              </mc:Choice>
              <mc:Fallback>
                <p:oleObj name="CorelDRAW CMX" r:id="rId12" imgW="2280240" imgH="2662920" progId="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6563" y="3643313"/>
                        <a:ext cx="928687" cy="1084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49" name="Picture 8" descr="C:\Users\Home\Desktop\Новая папка\images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214938" y="500063"/>
            <a:ext cx="20669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1"/>
          <p:cNvSpPr txBox="1">
            <a:spLocks noChangeArrowheads="1"/>
          </p:cNvSpPr>
          <p:nvPr/>
        </p:nvSpPr>
        <p:spPr bwMode="auto">
          <a:xfrm>
            <a:off x="571500" y="1643063"/>
            <a:ext cx="3929063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сабырлық сақтаңыз</a:t>
            </a:r>
          </a:p>
          <a:p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құқық қорғау органдарының нұсқауларын орындаңыз</a:t>
            </a:r>
          </a:p>
          <a:p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нақты, асығыстықсыз және әбігерсіз ғимараттан  шығыңыз</a:t>
            </a:r>
          </a:p>
          <a:p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киініп, бөгеліп қалған әріптестеріңізге көмектесіңіз</a:t>
            </a:r>
          </a:p>
          <a:p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газды, суды, электр қуатын өшіріңіз</a:t>
            </a:r>
          </a:p>
          <a:p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ғимараттан алысырақ болыңыз</a:t>
            </a:r>
          </a:p>
          <a:p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шыққан адамдарды түгендеңіз</a:t>
            </a:r>
          </a:p>
          <a:p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куәлардың орнында болуын қамтамасыз етіңіз</a:t>
            </a:r>
          </a:p>
        </p:txBody>
      </p:sp>
      <p:sp>
        <p:nvSpPr>
          <p:cNvPr id="9" name="Блок-схема: узел 8"/>
          <p:cNvSpPr/>
          <p:nvPr/>
        </p:nvSpPr>
        <p:spPr>
          <a:xfrm>
            <a:off x="357158" y="178592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357158" y="285749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357158" y="350043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357158" y="421481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0"/>
            <a:ext cx="554752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18" name="Блок-схема: узел 17"/>
          <p:cNvSpPr/>
          <p:nvPr/>
        </p:nvSpPr>
        <p:spPr>
          <a:xfrm>
            <a:off x="357158" y="221455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Рамка 1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5720" y="285728"/>
            <a:ext cx="4286280" cy="13849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Эвакуация туралы ақпарат келіп түскен жағдайда </a:t>
            </a:r>
            <a:endParaRPr lang="ru-RU" sz="2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лок-схема: узел 13"/>
          <p:cNvSpPr/>
          <p:nvPr/>
        </p:nvSpPr>
        <p:spPr>
          <a:xfrm>
            <a:off x="357158" y="485776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357158" y="564357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>
            <a:off x="357158" y="528638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0242" name="Object 64"/>
          <p:cNvGraphicFramePr>
            <a:graphicFrameLocks noChangeAspect="1"/>
          </p:cNvGraphicFramePr>
          <p:nvPr/>
        </p:nvGraphicFramePr>
        <p:xfrm>
          <a:off x="4929188" y="357188"/>
          <a:ext cx="3957637" cy="277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CorelDRAW" r:id="rId3" imgW="5550840" imgH="3896640" progId="">
                  <p:embed/>
                </p:oleObj>
              </mc:Choice>
              <mc:Fallback>
                <p:oleObj name="CorelDRAW" r:id="rId3" imgW="5550840" imgH="3896640" progId="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88" y="357188"/>
                        <a:ext cx="3957637" cy="277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71" name="Picture 3" descr="C:\Users\Home\Desktop\Новая папка\39511240.duv4pqb2cf.W66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5" y="3286125"/>
            <a:ext cx="4513263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2"/>
          <p:cNvGraphicFramePr>
            <a:graphicFrameLocks noChangeAspect="1"/>
          </p:cNvGraphicFramePr>
          <p:nvPr/>
        </p:nvGraphicFramePr>
        <p:xfrm>
          <a:off x="6000750" y="4286250"/>
          <a:ext cx="2857500" cy="233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" name="CorelDRAW" r:id="rId3" imgW="3281040" imgH="2677680" progId="">
                  <p:embed/>
                </p:oleObj>
              </mc:Choice>
              <mc:Fallback>
                <p:oleObj name="CorelDRAW" r:id="rId3" imgW="3281040" imgH="2677680" progId="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50" y="4286250"/>
                        <a:ext cx="2857500" cy="2332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11560" y="260648"/>
            <a:ext cx="7916013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АДАМДАРДЫ</a:t>
            </a: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КЕПІЛГЕ </a:t>
            </a:r>
            <a:r>
              <a:rPr lang="ru-RU" sz="28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АЛҒАН</a:t>
            </a:r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ЖАҒДАЙДА</a:t>
            </a:r>
            <a:endParaRPr lang="ru-RU" sz="2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5643578"/>
            <a:ext cx="5500726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ЕСТЕ САҚТАҢЫЗ!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Сізді</a:t>
            </a:r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міндетті</a:t>
            </a:r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түрде құтқарады!</a:t>
            </a:r>
            <a:endParaRPr lang="ru-RU" sz="2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1" name="TextBox 7"/>
          <p:cNvSpPr txBox="1">
            <a:spLocks noChangeArrowheads="1"/>
          </p:cNvSpPr>
          <p:nvPr/>
        </p:nvSpPr>
        <p:spPr bwMode="auto">
          <a:xfrm>
            <a:off x="611188" y="836613"/>
            <a:ext cx="4675187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дүрбелеңге бой алдырмаңыз, </a:t>
            </a:r>
          </a:p>
          <a:p>
            <a:pPr algn="just"/>
            <a:endParaRPr lang="ru-RU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айғайламаңыз </a:t>
            </a:r>
          </a:p>
          <a:p>
            <a:pPr algn="just"/>
            <a:endParaRPr lang="ru-RU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ашуланбаңыз, </a:t>
            </a:r>
          </a:p>
          <a:p>
            <a:pPr algn="just"/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барынша сабырлық сақтаңыз</a:t>
            </a:r>
            <a:endParaRPr lang="ru-RU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өзіңіз келіссөз жүргізбеңіз</a:t>
            </a:r>
          </a:p>
          <a:p>
            <a:pPr algn="just"/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қылмыскерлерге өшпенділік</a:t>
            </a:r>
          </a:p>
          <a:p>
            <a:pPr algn="just"/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танытпаңыз</a:t>
            </a:r>
          </a:p>
          <a:p>
            <a:pPr algn="just"/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қастарыңыздағы  адамдарға </a:t>
            </a:r>
          </a:p>
          <a:p>
            <a:pPr algn="just"/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көмек көрсетіңіз</a:t>
            </a:r>
            <a:endParaRPr lang="ru-RU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мүмкін болған жағдайда </a:t>
            </a:r>
          </a:p>
          <a:p>
            <a:pPr algn="just"/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полиция хабарлаңыз</a:t>
            </a:r>
          </a:p>
          <a:p>
            <a:pPr algn="just"/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толық сеніміңіз болмаса</a:t>
            </a:r>
          </a:p>
          <a:p>
            <a:pPr algn="just"/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қашуға тырыспаңыз</a:t>
            </a:r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100010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135729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300037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364331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428625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Рамка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178592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428596" y="214311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428596" y="257174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428596" y="500063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1267" name="Object 64"/>
          <p:cNvGraphicFramePr>
            <a:graphicFrameLocks noChangeAspect="1"/>
          </p:cNvGraphicFramePr>
          <p:nvPr/>
        </p:nvGraphicFramePr>
        <p:xfrm>
          <a:off x="5786438" y="2143125"/>
          <a:ext cx="3000375" cy="210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name="CorelDRAW" r:id="rId5" imgW="5550840" imgH="3896640" progId="">
                  <p:embed/>
                </p:oleObj>
              </mc:Choice>
              <mc:Fallback>
                <p:oleObj name="CorelDRAW" r:id="rId5" imgW="5550840" imgH="3896640" progId="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6438" y="2143125"/>
                        <a:ext cx="3000375" cy="210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62"/>
          <p:cNvGraphicFramePr>
            <a:graphicFrameLocks noChangeAspect="1"/>
          </p:cNvGraphicFramePr>
          <p:nvPr/>
        </p:nvGraphicFramePr>
        <p:xfrm>
          <a:off x="6072188" y="928688"/>
          <a:ext cx="2428875" cy="112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" name="CorelDRAW" r:id="rId7" imgW="7212600" imgH="3332160" progId="">
                  <p:embed/>
                </p:oleObj>
              </mc:Choice>
              <mc:Fallback>
                <p:oleObj name="CorelDRAW" r:id="rId7" imgW="7212600" imgH="3332160" progId="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2188" y="928688"/>
                        <a:ext cx="2428875" cy="1122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Box 1"/>
          <p:cNvSpPr txBox="1">
            <a:spLocks noChangeArrowheads="1"/>
          </p:cNvSpPr>
          <p:nvPr/>
        </p:nvSpPr>
        <p:spPr bwMode="auto">
          <a:xfrm>
            <a:off x="571500" y="1857375"/>
            <a:ext cx="3581400" cy="438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kk-KZ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бетіңізді төмен қаратып, </a:t>
            </a:r>
          </a:p>
          <a:p>
            <a:pPr algn="just"/>
            <a:r>
              <a:rPr lang="kk-KZ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еденге жатыңыз</a:t>
            </a:r>
          </a:p>
          <a:p>
            <a:pPr algn="just"/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қолдарыңызды желкеңізге</a:t>
            </a:r>
          </a:p>
          <a:p>
            <a:pPr algn="just"/>
            <a:r>
              <a:rPr lang="kk-KZ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салыңыз</a:t>
            </a:r>
          </a:p>
          <a:p>
            <a:pPr algn="just"/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арнайы жасақ (спецназ)</a:t>
            </a:r>
          </a:p>
          <a:p>
            <a:pPr algn="just"/>
            <a:r>
              <a:rPr lang="kk-KZ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қызметкерлеріне қарсы</a:t>
            </a:r>
          </a:p>
          <a:p>
            <a:pPr algn="just"/>
            <a:r>
              <a:rPr lang="kk-KZ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жүгірмеңіз </a:t>
            </a:r>
          </a:p>
          <a:p>
            <a:pPr algn="just"/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терезелерге, есіктерге</a:t>
            </a:r>
          </a:p>
          <a:p>
            <a:pPr algn="just"/>
            <a:r>
              <a:rPr lang="kk-KZ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жақындамаңыз</a:t>
            </a:r>
          </a:p>
          <a:p>
            <a:pPr algn="just"/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қылмыскерлердің қаруын</a:t>
            </a:r>
          </a:p>
          <a:p>
            <a:pPr algn="just"/>
            <a:r>
              <a:rPr lang="kk-KZ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қолыңызға алмаңыз</a:t>
            </a:r>
          </a:p>
          <a:p>
            <a:pPr algn="just"/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85728"/>
            <a:ext cx="3909020" cy="107721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Арнайы операция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басталған жағдайда</a:t>
            </a:r>
            <a:endParaRPr lang="ru-RU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428596" y="200024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428596" y="278605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350043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2290" name="Object 60"/>
          <p:cNvGraphicFramePr>
            <a:graphicFrameLocks noChangeAspect="1"/>
          </p:cNvGraphicFramePr>
          <p:nvPr/>
        </p:nvGraphicFramePr>
        <p:xfrm>
          <a:off x="4429125" y="285750"/>
          <a:ext cx="2133600" cy="271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CorelDRAW" r:id="rId3" imgW="1438560" imgH="1830600" progId="">
                  <p:embed/>
                </p:oleObj>
              </mc:Choice>
              <mc:Fallback>
                <p:oleObj name="CorelDRAW" r:id="rId3" imgW="1438560" imgH="1830600" progId="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5" y="285750"/>
                        <a:ext cx="2133600" cy="271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Блок-схема: узел 14"/>
          <p:cNvSpPr/>
          <p:nvPr/>
        </p:nvSpPr>
        <p:spPr>
          <a:xfrm>
            <a:off x="428596" y="450057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428596" y="528638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Рамка 1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2291" name="Object 23"/>
          <p:cNvGraphicFramePr>
            <a:graphicFrameLocks noChangeAspect="1"/>
          </p:cNvGraphicFramePr>
          <p:nvPr/>
        </p:nvGraphicFramePr>
        <p:xfrm>
          <a:off x="6500813" y="357188"/>
          <a:ext cx="2433637" cy="235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CorelDRAW" r:id="rId5" imgW="4710240" imgH="4563360" progId="">
                  <p:embed/>
                </p:oleObj>
              </mc:Choice>
              <mc:Fallback>
                <p:oleObj name="CorelDRAW" r:id="rId5" imgW="4710240" imgH="4563360" progId="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0813" y="357188"/>
                        <a:ext cx="2433637" cy="235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4000496" y="0"/>
            <a:ext cx="554752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12311" name="Рисунок 20" descr="освобождение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4875" y="3105150"/>
            <a:ext cx="4125913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51"/>
          <p:cNvGraphicFramePr>
            <a:graphicFrameLocks noChangeAspect="1"/>
          </p:cNvGraphicFramePr>
          <p:nvPr/>
        </p:nvGraphicFramePr>
        <p:xfrm>
          <a:off x="6500813" y="1785938"/>
          <a:ext cx="2428875" cy="483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9" name="CorelDRAW CMX" r:id="rId3" imgW="1248840" imgH="2338920" progId="">
                  <p:embed/>
                </p:oleObj>
              </mc:Choice>
              <mc:Fallback>
                <p:oleObj name="CorelDRAW CMX" r:id="rId3" imgW="1248840" imgH="2338920" progId="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0813" y="1785938"/>
                        <a:ext cx="2428875" cy="4830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TextBox 1"/>
          <p:cNvSpPr txBox="1">
            <a:spLocks noChangeArrowheads="1"/>
          </p:cNvSpPr>
          <p:nvPr/>
        </p:nvSpPr>
        <p:spPr bwMode="auto">
          <a:xfrm>
            <a:off x="642938" y="1857375"/>
            <a:ext cx="414337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суланған мата арқылы дем алыңыз</a:t>
            </a:r>
          </a:p>
          <a:p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киіміңізді сулаңыз немесе суланған матаны жамылып алыңыз</a:t>
            </a:r>
          </a:p>
          <a:p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ғимараттан тез шығуға тырысыңыз</a:t>
            </a:r>
          </a:p>
          <a:p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еденге жақын еңкейіп немесе еңбектеп жүріңіз</a:t>
            </a:r>
          </a:p>
          <a:p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лифтіні  пайдаланбаңыз</a:t>
            </a:r>
          </a:p>
          <a:p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ғимараттан шыға алмасаңыз, терезелерді ашып белгі беріңіз</a:t>
            </a:r>
            <a:endParaRPr lang="ru-RU" sz="2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315" name="Object 53"/>
          <p:cNvGraphicFramePr>
            <a:graphicFrameLocks noChangeAspect="1"/>
          </p:cNvGraphicFramePr>
          <p:nvPr/>
        </p:nvGraphicFramePr>
        <p:xfrm>
          <a:off x="4357688" y="1500188"/>
          <a:ext cx="2022475" cy="235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0" name="CorelDRAW CMX" r:id="rId5" imgW="2358360" imgH="2750760" progId="">
                  <p:embed/>
                </p:oleObj>
              </mc:Choice>
              <mc:Fallback>
                <p:oleObj name="CorelDRAW CMX" r:id="rId5" imgW="2358360" imgH="2750760" progId="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8" y="1500188"/>
                        <a:ext cx="2022475" cy="235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715008" y="214290"/>
            <a:ext cx="2132315" cy="163121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101</a:t>
            </a:r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200024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278605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378619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450057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521495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14282" y="214290"/>
            <a:ext cx="4857784" cy="156966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kk-KZ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Өрт шыққан </a:t>
            </a:r>
          </a:p>
          <a:p>
            <a:pPr algn="ctr">
              <a:defRPr/>
            </a:pPr>
            <a:r>
              <a:rPr lang="kk-KZ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жағдайдағы</a:t>
            </a:r>
          </a:p>
          <a:p>
            <a:pPr algn="ctr">
              <a:defRPr/>
            </a:pPr>
            <a:r>
              <a:rPr lang="kk-KZ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іс-әрекеттеріңіз !</a:t>
            </a:r>
            <a:endParaRPr lang="ru-RU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316" name="Object 54"/>
          <p:cNvGraphicFramePr>
            <a:graphicFrameLocks noChangeAspect="1"/>
          </p:cNvGraphicFramePr>
          <p:nvPr/>
        </p:nvGraphicFramePr>
        <p:xfrm>
          <a:off x="4429125" y="3929063"/>
          <a:ext cx="2786063" cy="274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1" name="CorelDRAW" r:id="rId7" imgW="2697840" imgH="2658240" progId="">
                  <p:embed/>
                </p:oleObj>
              </mc:Choice>
              <mc:Fallback>
                <p:oleObj name="CorelDRAW" r:id="rId7" imgW="2697840" imgH="2658240" progId="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5" y="3929063"/>
                        <a:ext cx="2786063" cy="2744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Рамка 1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Блок-схема: узел 17"/>
          <p:cNvSpPr/>
          <p:nvPr/>
        </p:nvSpPr>
        <p:spPr>
          <a:xfrm>
            <a:off x="428596" y="571501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kk-KZ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Балалармен, ата-аналармен </a:t>
            </a:r>
            <a:r>
              <a:rPr lang="kk-KZ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жүргізілген түсіндірме жұмыстары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3" y="1268760"/>
            <a:ext cx="4125585" cy="2736304"/>
          </a:xfrm>
        </p:spPr>
      </p:pic>
      <p:pic>
        <p:nvPicPr>
          <p:cNvPr id="16386" name="Picture 2" descr="C:\Users\Wibtek\Desktop\s kompa\Desktop\SZHA\фото тефон\IMG-20220907-WA010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70" r="19698"/>
          <a:stretch/>
        </p:blipFill>
        <p:spPr bwMode="auto">
          <a:xfrm>
            <a:off x="2771800" y="4103373"/>
            <a:ext cx="4104456" cy="265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бъект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1246325"/>
            <a:ext cx="3809397" cy="2758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8352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8"/>
          <p:cNvSpPr>
            <a:spLocks noGrp="1"/>
          </p:cNvSpPr>
          <p:nvPr>
            <p:ph type="ctrTitle"/>
          </p:nvPr>
        </p:nvSpPr>
        <p:spPr>
          <a:xfrm>
            <a:off x="539750" y="404813"/>
            <a:ext cx="8280400" cy="59039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k-KZ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Терроризм актісінің қауіпі туындаған немесе терроризм актісі жасалған жағдайдағы әрекеттер туралы  </a:t>
            </a:r>
            <a:r>
              <a:rPr lang="kk-KZ" sz="5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kk-KZ" sz="5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kk-KZ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ЖАДНАМА</a:t>
            </a:r>
            <a:endParaRPr lang="ru-RU" sz="5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Рамка 1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h="63500"/>
            <a:extrusionClr>
              <a:srgbClr val="FF0000"/>
            </a:extrusionClr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28625" y="1773238"/>
          <a:ext cx="8429684" cy="227573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44476"/>
                <a:gridCol w="1970366"/>
                <a:gridCol w="2278106"/>
                <a:gridCol w="1936736"/>
              </a:tblGrid>
              <a:tr h="1438983">
                <a:tc>
                  <a:txBody>
                    <a:bodyPr/>
                    <a:lstStyle/>
                    <a:p>
                      <a:pPr algn="ctr"/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Бірыңғай</a:t>
                      </a:r>
                      <a:r>
                        <a:rPr lang="kk-K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кезекші-диспетчерлік қызметі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Полиция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Терроризмге</a:t>
                      </a:r>
                      <a:r>
                        <a:rPr lang="kk-K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қарсы  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kk-K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Қауырт желі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Жедел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медицина-лық</a:t>
                      </a: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жәрдем</a:t>
                      </a:r>
                      <a:endParaRPr lang="ru-RU" sz="2400" dirty="0"/>
                    </a:p>
                  </a:txBody>
                  <a:tcPr/>
                </a:tc>
              </a:tr>
              <a:tr h="72125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k-KZ" sz="28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112</a:t>
                      </a:r>
                      <a:endParaRPr lang="ru-RU" sz="2800" b="1" kern="1200" dirty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102</a:t>
                      </a:r>
                      <a:endParaRPr lang="ru-RU" sz="2800" b="1" kern="1200" dirty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26" name="Object 12"/>
          <p:cNvGraphicFramePr>
            <a:graphicFrameLocks noChangeAspect="1"/>
          </p:cNvGraphicFramePr>
          <p:nvPr/>
        </p:nvGraphicFramePr>
        <p:xfrm>
          <a:off x="928688" y="4143375"/>
          <a:ext cx="2932112" cy="249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CorelDRAW CMX" r:id="rId3" imgW="2770560" imgH="2352960" progId="">
                  <p:embed/>
                </p:oleObj>
              </mc:Choice>
              <mc:Fallback>
                <p:oleObj name="CorelDRAW CMX" r:id="rId3" imgW="2770560" imgH="2352960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4143375"/>
                        <a:ext cx="2932112" cy="2490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920068" y="500042"/>
            <a:ext cx="5295489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ЖЕДЕЛ ҚЫЗМЕТТЕРДІҢ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ТЕЛЕФОН НОМЕРЛЕРІ</a:t>
            </a:r>
            <a:endParaRPr lang="ru-RU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027" name="Object 36"/>
          <p:cNvGraphicFramePr>
            <a:graphicFrameLocks noChangeAspect="1"/>
          </p:cNvGraphicFramePr>
          <p:nvPr/>
        </p:nvGraphicFramePr>
        <p:xfrm>
          <a:off x="6215063" y="4286250"/>
          <a:ext cx="2251075" cy="228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CorelDRAW" r:id="rId5" imgW="3408840" imgH="3458520" progId="">
                  <p:embed/>
                </p:oleObj>
              </mc:Choice>
              <mc:Fallback>
                <p:oleObj name="CorelDRAW" r:id="rId5" imgW="3408840" imgH="3458520" progId="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5063" y="4286250"/>
                        <a:ext cx="2251075" cy="228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929058" y="4572008"/>
            <a:ext cx="554752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4572008"/>
            <a:ext cx="554752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214942" y="4572008"/>
            <a:ext cx="554752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46099" y="332656"/>
            <a:ext cx="8295989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ЖАРЫЛҒЫШ ҚҰРЫЛҒЫЛАРДЫҢ БЕЛГІЛЕРІ</a:t>
            </a:r>
          </a:p>
        </p:txBody>
      </p:sp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500063" y="1000125"/>
            <a:ext cx="3500437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Антенна</a:t>
            </a:r>
          </a:p>
          <a:p>
            <a:endParaRPr lang="kk-KZ" sz="1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Сағат тетігінің дыбысы</a:t>
            </a:r>
          </a:p>
          <a:p>
            <a:endParaRPr lang="kk-KZ" sz="1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Сыртқа шығып тұрған әртүрлі сымдар</a:t>
            </a:r>
          </a:p>
          <a:p>
            <a:endParaRPr lang="kk-KZ" sz="1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Батареялар</a:t>
            </a:r>
          </a:p>
          <a:p>
            <a:endParaRPr lang="kk-KZ" sz="1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Оқшаулағыш </a:t>
            </a:r>
          </a:p>
          <a:p>
            <a:r>
              <a:rPr lang="kk-KZ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Таспа</a:t>
            </a:r>
          </a:p>
          <a:p>
            <a:endParaRPr lang="kk-KZ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Иесі жоқ заттар</a:t>
            </a:r>
            <a:endParaRPr lang="ru-RU" sz="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антенн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0" y="928688"/>
            <a:ext cx="1928813" cy="240188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</p:pic>
      <p:pic>
        <p:nvPicPr>
          <p:cNvPr id="2056" name="Рисунок 14" descr="часы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88" y="2571750"/>
            <a:ext cx="1500187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Рисунок 17" descr="1341249262_1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1071563"/>
            <a:ext cx="17145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47"/>
          <p:cNvGraphicFramePr>
            <a:graphicFrameLocks noChangeAspect="1"/>
          </p:cNvGraphicFramePr>
          <p:nvPr/>
        </p:nvGraphicFramePr>
        <p:xfrm>
          <a:off x="7072313" y="3571875"/>
          <a:ext cx="1873250" cy="178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CorelDRAW" r:id="rId6" imgW="1140480" imgH="1087560" progId="">
                  <p:embed/>
                </p:oleObj>
              </mc:Choice>
              <mc:Fallback>
                <p:oleObj name="CorelDRAW" r:id="rId6" imgW="1140480" imgH="1087560" progId="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2313" y="3571875"/>
                        <a:ext cx="1873250" cy="178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67"/>
          <p:cNvGraphicFramePr>
            <a:graphicFrameLocks noChangeAspect="1"/>
          </p:cNvGraphicFramePr>
          <p:nvPr/>
        </p:nvGraphicFramePr>
        <p:xfrm>
          <a:off x="6072188" y="4786313"/>
          <a:ext cx="1651000" cy="164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CorelDRAW" r:id="rId8" imgW="1353600" imgH="1346400" progId="">
                  <p:embed/>
                </p:oleObj>
              </mc:Choice>
              <mc:Fallback>
                <p:oleObj name="CorelDRAW" r:id="rId8" imgW="1353600" imgH="1346400" progId="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2188" y="4786313"/>
                        <a:ext cx="1651000" cy="164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Рисунок 18" descr="20150210173812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14750" y="4714875"/>
            <a:ext cx="2276475" cy="15144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20" name="Блок-схема: узел 19"/>
          <p:cNvSpPr/>
          <p:nvPr/>
        </p:nvSpPr>
        <p:spPr>
          <a:xfrm>
            <a:off x="357158" y="121442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>
            <a:off x="357158" y="178592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>
            <a:off x="357158" y="278605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Блок-схема: узел 22"/>
          <p:cNvSpPr/>
          <p:nvPr/>
        </p:nvSpPr>
        <p:spPr>
          <a:xfrm>
            <a:off x="357158" y="478632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Блок-схема: узел 23"/>
          <p:cNvSpPr/>
          <p:nvPr/>
        </p:nvSpPr>
        <p:spPr>
          <a:xfrm>
            <a:off x="357158" y="421481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Блок-схема: узел 24"/>
          <p:cNvSpPr/>
          <p:nvPr/>
        </p:nvSpPr>
        <p:spPr>
          <a:xfrm>
            <a:off x="357158" y="614364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45"/>
          <p:cNvGraphicFramePr>
            <a:graphicFrameLocks noChangeAspect="1"/>
          </p:cNvGraphicFramePr>
          <p:nvPr/>
        </p:nvGraphicFramePr>
        <p:xfrm>
          <a:off x="3286125" y="1357313"/>
          <a:ext cx="5678488" cy="292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CorelDRAW CMX" r:id="rId3" imgW="4599360" imgH="2371680" progId="">
                  <p:embed/>
                </p:oleObj>
              </mc:Choice>
              <mc:Fallback>
                <p:oleObj name="CorelDRAW CMX" r:id="rId3" imgW="4599360" imgH="2371680" progId="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25" y="1357313"/>
                        <a:ext cx="5678488" cy="292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ятно 1 7"/>
          <p:cNvSpPr/>
          <p:nvPr/>
        </p:nvSpPr>
        <p:spPr>
          <a:xfrm>
            <a:off x="5643570" y="2786058"/>
            <a:ext cx="1643074" cy="1928826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3075" name="Object 47"/>
          <p:cNvGraphicFramePr>
            <a:graphicFrameLocks noChangeAspect="1"/>
          </p:cNvGraphicFramePr>
          <p:nvPr/>
        </p:nvGraphicFramePr>
        <p:xfrm>
          <a:off x="4357688" y="4214813"/>
          <a:ext cx="1506537" cy="1436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CorelDRAW" r:id="rId5" imgW="1140480" imgH="1087560" progId="">
                  <p:embed/>
                </p:oleObj>
              </mc:Choice>
              <mc:Fallback>
                <p:oleObj name="CorelDRAW" r:id="rId5" imgW="1140480" imgH="1087560" progId="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8" y="4214813"/>
                        <a:ext cx="1506537" cy="1436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46099" y="332656"/>
            <a:ext cx="8052718" cy="95410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ЖАРЫЛҒЫШ</a:t>
            </a:r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ҚҰРЫЛҒЫЛАР</a:t>
            </a:r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ОРНАТЫЛУЫ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МҮМКІН ОРЫНДАР </a:t>
            </a:r>
          </a:p>
        </p:txBody>
      </p:sp>
      <p:sp>
        <p:nvSpPr>
          <p:cNvPr id="3080" name="TextBox 9"/>
          <p:cNvSpPr txBox="1">
            <a:spLocks noChangeArrowheads="1"/>
          </p:cNvSpPr>
          <p:nvPr/>
        </p:nvSpPr>
        <p:spPr bwMode="auto">
          <a:xfrm>
            <a:off x="250825" y="1557338"/>
            <a:ext cx="3178175" cy="3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kk-KZ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Қоғамдық орындар –</a:t>
            </a:r>
          </a:p>
          <a:p>
            <a:pPr algn="just"/>
            <a:r>
              <a:rPr lang="kk-KZ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базарлар, қоғамдық</a:t>
            </a:r>
          </a:p>
          <a:p>
            <a:pPr algn="just"/>
            <a:r>
              <a:rPr lang="kk-KZ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көлік аялдамалары,</a:t>
            </a:r>
          </a:p>
          <a:p>
            <a:pPr algn="just"/>
            <a:r>
              <a:rPr lang="kk-KZ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дүкендер, сауда және</a:t>
            </a:r>
          </a:p>
          <a:p>
            <a:pPr algn="just"/>
            <a:r>
              <a:rPr lang="kk-KZ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ойын-сауық орталықтары, алаңдар, </a:t>
            </a:r>
          </a:p>
          <a:p>
            <a:pPr algn="just"/>
            <a:r>
              <a:rPr lang="kk-KZ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саябақтар, </a:t>
            </a:r>
          </a:p>
          <a:p>
            <a:pPr algn="just"/>
            <a:r>
              <a:rPr lang="kk-KZ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көлік құралдары.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5733256"/>
            <a:ext cx="5406032" cy="80021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Қандай</a:t>
            </a:r>
            <a:r>
              <a:rPr lang="ru-RU" sz="23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23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болса</a:t>
            </a:r>
            <a:r>
              <a:rPr lang="ru-RU" sz="23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оқиға</a:t>
            </a:r>
            <a:r>
              <a:rPr lang="ru-RU" sz="23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орын</a:t>
            </a:r>
            <a:r>
              <a:rPr lang="ru-RU" sz="23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алған</a:t>
            </a:r>
            <a:r>
              <a:rPr lang="ru-RU" sz="23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жағдайда</a:t>
            </a:r>
            <a:r>
              <a:rPr lang="ru-RU" sz="23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дүрбелеңге</a:t>
            </a:r>
            <a:r>
              <a:rPr lang="ru-RU" sz="23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бой </a:t>
            </a:r>
            <a:r>
              <a:rPr lang="ru-RU" sz="23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алдырмаңыз</a:t>
            </a:r>
            <a:r>
              <a:rPr lang="ru-RU" sz="23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083" name="Рисунок 12" descr="imgba496d3f60d9836615a4b9eb7a54e3a41.jpe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0750" y="4572000"/>
            <a:ext cx="29273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642938" y="2271713"/>
            <a:ext cx="4537075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оған тиіспеңіз, ұстамаңыз, ашпаңыз  </a:t>
            </a:r>
          </a:p>
          <a:p>
            <a:endParaRPr lang="ru-RU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қасына жақындамаңыз, жылжытпаңыз</a:t>
            </a:r>
          </a:p>
          <a:p>
            <a:endParaRPr lang="ru-RU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оның жанында ұялы телефон, рация қолданбаңыз, от жақпаңыз  </a:t>
            </a:r>
          </a:p>
          <a:p>
            <a:endParaRPr lang="ru-RU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сез</a:t>
            </a:r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ікті  затқа сұйықты құймаңыз,  ұнтақ төкпеңіз</a:t>
            </a:r>
          </a:p>
          <a:p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сезікті  затты мүмкін болса қоршаңыз </a:t>
            </a:r>
          </a:p>
          <a:p>
            <a:endParaRPr lang="ru-RU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зат табылған уақытты еске сақтаңыз</a:t>
            </a:r>
          </a:p>
          <a:p>
            <a:endParaRPr lang="ru-RU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полицияға </a:t>
            </a:r>
            <a:r>
              <a:rPr lang="ru-RU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«102» </a:t>
            </a:r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телефонына хабарлаңыз</a:t>
            </a:r>
          </a:p>
          <a:p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Балалар! - қасыңыздағы жасы үлкен адамға (ата-анаңа, мұғалімге, полиция қызметкеріне) хабарлаңыз</a:t>
            </a:r>
            <a:endParaRPr lang="ru-RU" sz="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98" name="Object 34"/>
          <p:cNvGraphicFramePr>
            <a:graphicFrameLocks noChangeAspect="1"/>
          </p:cNvGraphicFramePr>
          <p:nvPr/>
        </p:nvGraphicFramePr>
        <p:xfrm>
          <a:off x="6215063" y="642938"/>
          <a:ext cx="2374900" cy="20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CorelDRAW CMX" r:id="rId3" imgW="7569000" imgH="6403320" progId="">
                  <p:embed/>
                </p:oleObj>
              </mc:Choice>
              <mc:Fallback>
                <p:oleObj name="CorelDRAW CMX" r:id="rId3" imgW="7569000" imgH="6403320" progId="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5063" y="642938"/>
                        <a:ext cx="2374900" cy="200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5"/>
          <p:cNvGraphicFramePr>
            <a:graphicFrameLocks noChangeAspect="1"/>
          </p:cNvGraphicFramePr>
          <p:nvPr/>
        </p:nvGraphicFramePr>
        <p:xfrm>
          <a:off x="6572250" y="4786313"/>
          <a:ext cx="2300288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CorelDRAW CMX" r:id="rId5" imgW="4609440" imgH="3436920" progId="">
                  <p:embed/>
                </p:oleObj>
              </mc:Choice>
              <mc:Fallback>
                <p:oleObj name="CorelDRAW CMX" r:id="rId5" imgW="4609440" imgH="3436920" progId="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0" y="4786313"/>
                        <a:ext cx="2300288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752300" y="260648"/>
            <a:ext cx="5661614" cy="193899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ЕГЕР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сіз</a:t>
            </a:r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көлікте, көшеде, аялдамада</a:t>
            </a:r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пәтерде, басқа</a:t>
            </a:r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қоғамдық</a:t>
            </a:r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орында</a:t>
            </a:r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белгісіз</a:t>
            </a:r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иесіз</a:t>
            </a:r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сезікті</a:t>
            </a:r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зат</a:t>
            </a:r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қорап</a:t>
            </a:r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немесе</a:t>
            </a:r>
            <a:endParaRPr lang="ru-RU" sz="2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сөмке</a:t>
            </a:r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портфель </a:t>
            </a:r>
            <a:r>
              <a:rPr lang="ru-RU" sz="20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тауып</a:t>
            </a:r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алсаңыз</a:t>
            </a:r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Блок-схема: узел 16"/>
          <p:cNvSpPr/>
          <p:nvPr/>
        </p:nvSpPr>
        <p:spPr>
          <a:xfrm>
            <a:off x="428596" y="242886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428596" y="285749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428596" y="321468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>
            <a:off x="428596" y="392906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>
            <a:off x="428596" y="514351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4100" name="Object 36"/>
          <p:cNvGraphicFramePr>
            <a:graphicFrameLocks noChangeAspect="1"/>
          </p:cNvGraphicFramePr>
          <p:nvPr/>
        </p:nvGraphicFramePr>
        <p:xfrm>
          <a:off x="5214938" y="2714625"/>
          <a:ext cx="928687" cy="392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CorelDRAW CMX" r:id="rId7" imgW="645480" imgH="2751120" progId="">
                  <p:embed/>
                </p:oleObj>
              </mc:Choice>
              <mc:Fallback>
                <p:oleObj name="CorelDRAW CMX" r:id="rId7" imgW="645480" imgH="2751120" progId="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938" y="2714625"/>
                        <a:ext cx="928687" cy="3929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ятно 1 8"/>
          <p:cNvSpPr/>
          <p:nvPr/>
        </p:nvSpPr>
        <p:spPr>
          <a:xfrm>
            <a:off x="6429388" y="3929066"/>
            <a:ext cx="1857388" cy="1785950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457200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Рамка 1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550070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592933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4101" name="Object 48"/>
          <p:cNvGraphicFramePr>
            <a:graphicFrameLocks noChangeAspect="1"/>
          </p:cNvGraphicFramePr>
          <p:nvPr/>
        </p:nvGraphicFramePr>
        <p:xfrm>
          <a:off x="7572375" y="2286000"/>
          <a:ext cx="1325563" cy="192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CorelDRAW" r:id="rId9" imgW="1276560" imgH="1856520" progId="">
                  <p:embed/>
                </p:oleObj>
              </mc:Choice>
              <mc:Fallback>
                <p:oleObj name="CorelDRAW" r:id="rId9" imgW="1276560" imgH="1856520" progId="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375" y="2286000"/>
                        <a:ext cx="1325563" cy="192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TextBox 1"/>
          <p:cNvSpPr txBox="1">
            <a:spLocks noChangeArrowheads="1"/>
          </p:cNvSpPr>
          <p:nvPr/>
        </p:nvSpPr>
        <p:spPr bwMode="auto">
          <a:xfrm>
            <a:off x="714375" y="1571625"/>
            <a:ext cx="3884613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жиын топтан аулақ жүріңіз</a:t>
            </a:r>
          </a:p>
          <a:p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жалғыз жүруге тырысыңыз</a:t>
            </a:r>
          </a:p>
          <a:p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ілініп немесе тұншығып қалмау үшін мойындағы галстукті </a:t>
            </a:r>
            <a:r>
              <a:rPr lang="kk-KZ" sz="16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(шарфты, орамалды және т.б.) </a:t>
            </a:r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шешіңіз</a:t>
            </a:r>
          </a:p>
          <a:p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керегі жоқ заттарды тастаңыз </a:t>
            </a:r>
          </a:p>
          <a:p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шынтақтарыңызды бүгіп, қолдарыңызды денеге қысып ұстаңыз</a:t>
            </a:r>
          </a:p>
          <a:p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киіміңіздің барлық түймелерін салыңыз</a:t>
            </a:r>
          </a:p>
          <a:p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жиын топқа қарсы жүрмеңіз</a:t>
            </a:r>
          </a:p>
          <a:p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құлап қалсаңыз тез арада тұруға тырысыңыз</a:t>
            </a:r>
            <a:endParaRPr lang="ru-RU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122" name="Object 64"/>
          <p:cNvGraphicFramePr>
            <a:graphicFrameLocks noChangeAspect="1"/>
          </p:cNvGraphicFramePr>
          <p:nvPr/>
        </p:nvGraphicFramePr>
        <p:xfrm>
          <a:off x="4000500" y="428625"/>
          <a:ext cx="4429125" cy="172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CorelDRAW CMX" r:id="rId3" imgW="2770560" imgH="1077120" progId="">
                  <p:embed/>
                </p:oleObj>
              </mc:Choice>
              <mc:Fallback>
                <p:oleObj name="CorelDRAW CMX" r:id="rId3" imgW="2770560" imgH="1077120" progId="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0" y="428625"/>
                        <a:ext cx="4429125" cy="172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65"/>
          <p:cNvGraphicFramePr>
            <a:graphicFrameLocks noChangeAspect="1"/>
          </p:cNvGraphicFramePr>
          <p:nvPr/>
        </p:nvGraphicFramePr>
        <p:xfrm>
          <a:off x="4572000" y="1928813"/>
          <a:ext cx="4429125" cy="172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CorelDRAW CMX" r:id="rId5" imgW="2770560" imgH="1077120" progId="">
                  <p:embed/>
                </p:oleObj>
              </mc:Choice>
              <mc:Fallback>
                <p:oleObj name="CorelDRAW CMX" r:id="rId5" imgW="2770560" imgH="1077120" progId="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928813"/>
                        <a:ext cx="4429125" cy="172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Блок-схема: узел 5"/>
          <p:cNvSpPr/>
          <p:nvPr/>
        </p:nvSpPr>
        <p:spPr>
          <a:xfrm>
            <a:off x="428596" y="171448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428596" y="250030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428596" y="371475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407194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507207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571501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285728"/>
            <a:ext cx="3857652" cy="120032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kk-KZ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Адамдар көп жиналатын </a:t>
            </a:r>
          </a:p>
          <a:p>
            <a:pPr algn="ctr">
              <a:defRPr/>
            </a:pPr>
            <a:r>
              <a:rPr lang="kk-KZ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орындағы жүріп-тұру </a:t>
            </a:r>
          </a:p>
          <a:p>
            <a:pPr algn="ctr">
              <a:defRPr/>
            </a:pPr>
            <a:r>
              <a:rPr lang="kk-KZ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мінез-құлқы</a:t>
            </a:r>
            <a:endParaRPr lang="ru-RU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124" name="Object 66"/>
          <p:cNvGraphicFramePr>
            <a:graphicFrameLocks noChangeAspect="1"/>
          </p:cNvGraphicFramePr>
          <p:nvPr/>
        </p:nvGraphicFramePr>
        <p:xfrm>
          <a:off x="4786313" y="3643313"/>
          <a:ext cx="901700" cy="2662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CorelDRAW" r:id="rId6" imgW="628560" imgH="1855440" progId="">
                  <p:embed/>
                </p:oleObj>
              </mc:Choice>
              <mc:Fallback>
                <p:oleObj name="CorelDRAW" r:id="rId6" imgW="628560" imgH="1855440" progId="">
                  <p:embed/>
                  <p:pic>
                    <p:nvPicPr>
                      <p:cNvPr id="0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313" y="3643313"/>
                        <a:ext cx="901700" cy="2662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67"/>
          <p:cNvGraphicFramePr>
            <a:graphicFrameLocks noChangeAspect="1"/>
          </p:cNvGraphicFramePr>
          <p:nvPr/>
        </p:nvGraphicFramePr>
        <p:xfrm>
          <a:off x="7215188" y="3643313"/>
          <a:ext cx="1651000" cy="164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CorelDRAW" r:id="rId8" imgW="1353600" imgH="1346400" progId="">
                  <p:embed/>
                </p:oleObj>
              </mc:Choice>
              <mc:Fallback>
                <p:oleObj name="CorelDRAW" r:id="rId8" imgW="1353600" imgH="1346400" progId="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5188" y="3643313"/>
                        <a:ext cx="1651000" cy="164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8"/>
          <p:cNvGraphicFramePr>
            <a:graphicFrameLocks noChangeAspect="1"/>
          </p:cNvGraphicFramePr>
          <p:nvPr/>
        </p:nvGraphicFramePr>
        <p:xfrm>
          <a:off x="5500688" y="4286250"/>
          <a:ext cx="2020887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CorelDRAW" r:id="rId10" imgW="618480" imgH="196560" progId="">
                  <p:embed/>
                </p:oleObj>
              </mc:Choice>
              <mc:Fallback>
                <p:oleObj name="CorelDRAW" r:id="rId10" imgW="618480" imgH="196560" progId="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88" y="4286250"/>
                        <a:ext cx="2020887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69"/>
          <p:cNvGraphicFramePr>
            <a:graphicFrameLocks noChangeAspect="1"/>
          </p:cNvGraphicFramePr>
          <p:nvPr/>
        </p:nvGraphicFramePr>
        <p:xfrm>
          <a:off x="6000750" y="5286375"/>
          <a:ext cx="2643188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CorelDRAW" r:id="rId12" imgW="3248640" imgH="1364040" progId="">
                  <p:embed/>
                </p:oleObj>
              </mc:Choice>
              <mc:Fallback>
                <p:oleObj name="CorelDRAW" r:id="rId12" imgW="3248640" imgH="1364040" progId="">
                  <p:embed/>
                  <p:pic>
                    <p:nvPicPr>
                      <p:cNvPr id="0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50" y="5286375"/>
                        <a:ext cx="2643188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Блок-схема: узел 15"/>
          <p:cNvSpPr/>
          <p:nvPr/>
        </p:nvSpPr>
        <p:spPr>
          <a:xfrm>
            <a:off x="428596" y="214311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Рамка 1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Блок-схема: узел 17"/>
          <p:cNvSpPr/>
          <p:nvPr/>
        </p:nvSpPr>
        <p:spPr>
          <a:xfrm>
            <a:off x="428596" y="614364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43"/>
          <p:cNvGraphicFramePr>
            <a:graphicFrameLocks noChangeAspect="1"/>
          </p:cNvGraphicFramePr>
          <p:nvPr/>
        </p:nvGraphicFramePr>
        <p:xfrm>
          <a:off x="4454525" y="785813"/>
          <a:ext cx="4643438" cy="373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CorelDRAW" r:id="rId3" imgW="1856160" imgH="1492200" progId="">
                  <p:embed/>
                </p:oleObj>
              </mc:Choice>
              <mc:Fallback>
                <p:oleObj name="CorelDRAW" r:id="rId3" imgW="1856160" imgH="1492200" progId="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4525" y="785813"/>
                        <a:ext cx="4643438" cy="3735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TextBox 1"/>
          <p:cNvSpPr txBox="1">
            <a:spLocks noChangeArrowheads="1"/>
          </p:cNvSpPr>
          <p:nvPr/>
        </p:nvSpPr>
        <p:spPr bwMode="auto">
          <a:xfrm>
            <a:off x="571500" y="1785938"/>
            <a:ext cx="4643438" cy="427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жарылыс болған жерге бармаңыз</a:t>
            </a:r>
          </a:p>
          <a:p>
            <a:endParaRPr lang="ru-RU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оқиға болған жерден аулақ жүріңіз</a:t>
            </a:r>
          </a:p>
          <a:p>
            <a:endParaRPr lang="ru-RU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ғимараттың бұрышына жасырыныңыз</a:t>
            </a:r>
          </a:p>
          <a:p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дереу жерге жатыңыз, басыңызды </a:t>
            </a:r>
          </a:p>
          <a:p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қолмен жабыңыз</a:t>
            </a:r>
          </a:p>
          <a:p>
            <a:endParaRPr lang="ru-RU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«102» телефонына полицияға </a:t>
            </a:r>
          </a:p>
          <a:p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хабарлаңыз</a:t>
            </a:r>
            <a:endParaRPr lang="ru-RU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зардап шеккендерді құтқарыңыз</a:t>
            </a:r>
          </a:p>
          <a:p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бағаналардың, электр желілерінің құлауынан абайлаңыз</a:t>
            </a:r>
          </a:p>
          <a:p>
            <a:endParaRPr lang="ru-RU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көп қабатты ғимараттардан аулақ болыңыз</a:t>
            </a:r>
            <a:endParaRPr lang="ru-RU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57818" y="214290"/>
            <a:ext cx="697628" cy="193899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9" name="Пятно 1 8"/>
          <p:cNvSpPr/>
          <p:nvPr/>
        </p:nvSpPr>
        <p:spPr>
          <a:xfrm>
            <a:off x="5500694" y="3429000"/>
            <a:ext cx="1357322" cy="1214446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285728"/>
            <a:ext cx="5129929" cy="98488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ЕГЕР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КӨШЕДЕ ТЕРРОРИЗМ АКТІСІ ОРЫН АЛСА</a:t>
            </a:r>
            <a:endParaRPr lang="ru-RU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192880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314324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378619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450057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492919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557214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6147" name="Object 44"/>
          <p:cNvGraphicFramePr>
            <a:graphicFrameLocks noChangeAspect="1"/>
          </p:cNvGraphicFramePr>
          <p:nvPr/>
        </p:nvGraphicFramePr>
        <p:xfrm>
          <a:off x="4857750" y="4429125"/>
          <a:ext cx="968375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CorelDRAW" r:id="rId5" imgW="4312440" imgH="6366960" progId="">
                  <p:embed/>
                </p:oleObj>
              </mc:Choice>
              <mc:Fallback>
                <p:oleObj name="CorelDRAW" r:id="rId5" imgW="4312440" imgH="6366960" progId="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0" y="4429125"/>
                        <a:ext cx="968375" cy="142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5"/>
          <p:cNvGraphicFramePr>
            <a:graphicFrameLocks noChangeAspect="1"/>
          </p:cNvGraphicFramePr>
          <p:nvPr/>
        </p:nvGraphicFramePr>
        <p:xfrm>
          <a:off x="5786438" y="5000625"/>
          <a:ext cx="1063625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CorelDRAW" r:id="rId7" imgW="4312440" imgH="6366960" progId="">
                  <p:embed/>
                </p:oleObj>
              </mc:Choice>
              <mc:Fallback>
                <p:oleObj name="CorelDRAW" r:id="rId7" imgW="4312440" imgH="6366960" progId="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6438" y="5000625"/>
                        <a:ext cx="1063625" cy="157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46"/>
          <p:cNvGraphicFramePr>
            <a:graphicFrameLocks noChangeAspect="1"/>
          </p:cNvGraphicFramePr>
          <p:nvPr/>
        </p:nvGraphicFramePr>
        <p:xfrm>
          <a:off x="6929438" y="4572000"/>
          <a:ext cx="1900237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CorelDRAW CMX" r:id="rId8" imgW="3579840" imgH="2287800" progId="">
                  <p:embed/>
                </p:oleObj>
              </mc:Choice>
              <mc:Fallback>
                <p:oleObj name="CorelDRAW CMX" r:id="rId8" imgW="3579840" imgH="2287800" progId="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9438" y="4572000"/>
                        <a:ext cx="1900237" cy="1214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Блок-схема: узел 16"/>
          <p:cNvSpPr/>
          <p:nvPr/>
        </p:nvSpPr>
        <p:spPr>
          <a:xfrm>
            <a:off x="428596" y="228599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428596" y="271462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Рамка 1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2813</TotalTime>
  <Words>567</Words>
  <Application>Microsoft Office PowerPoint</Application>
  <PresentationFormat>Экран (4:3)</PresentationFormat>
  <Paragraphs>217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Тема Office</vt:lpstr>
      <vt:lpstr>CorelDRAW CMX</vt:lpstr>
      <vt:lpstr>CorelDRAW</vt:lpstr>
      <vt:lpstr>«Терроризмге қарсы іс-қимыл» бойынша жүргзіліген түсіндірме жұмыстары</vt:lpstr>
      <vt:lpstr>Балалармен, ата-аналармен жүргізілген түсіндірме жұмыстары</vt:lpstr>
      <vt:lpstr>Терроризм актісінің қауіпі туындаған немесе терроризм актісі жасалған жағдайдағы әрекеттер туралы   ЖАДНАМА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МОУ СОШ № 12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С. А. Залата</dc:creator>
  <cp:lastModifiedBy>User</cp:lastModifiedBy>
  <cp:revision>257</cp:revision>
  <dcterms:created xsi:type="dcterms:W3CDTF">2010-04-03T08:55:55Z</dcterms:created>
  <dcterms:modified xsi:type="dcterms:W3CDTF">2023-09-28T09:13:11Z</dcterms:modified>
</cp:coreProperties>
</file>